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3" r:id="rId2"/>
    <p:sldId id="284" r:id="rId3"/>
    <p:sldId id="288" r:id="rId4"/>
    <p:sldId id="287" r:id="rId5"/>
    <p:sldId id="286" r:id="rId6"/>
    <p:sldId id="256" r:id="rId7"/>
    <p:sldId id="282" r:id="rId8"/>
    <p:sldId id="261" r:id="rId9"/>
    <p:sldId id="281" r:id="rId10"/>
    <p:sldId id="257" r:id="rId11"/>
    <p:sldId id="260" r:id="rId12"/>
    <p:sldId id="262" r:id="rId13"/>
    <p:sldId id="266" r:id="rId14"/>
    <p:sldId id="264" r:id="rId15"/>
    <p:sldId id="278" r:id="rId16"/>
    <p:sldId id="267" r:id="rId17"/>
    <p:sldId id="271" r:id="rId18"/>
    <p:sldId id="272" r:id="rId19"/>
    <p:sldId id="280" r:id="rId20"/>
    <p:sldId id="270" r:id="rId21"/>
    <p:sldId id="273" r:id="rId22"/>
    <p:sldId id="274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55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5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BFCC-F086-434C-91EE-7690F6C5B54C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AFBD7-A8AC-41FC-83DC-6D2B7A8DD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5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AFBD7-A8AC-41FC-83DC-6D2B7A8DD6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A8F7-1DDB-F540-8752-937417C3788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1B08-0E9B-CE45-B4EE-FEA314A0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A8F7-1DDB-F540-8752-937417C3788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1B08-0E9B-CE45-B4EE-FEA314A0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6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A8F7-1DDB-F540-8752-937417C3788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1B08-0E9B-CE45-B4EE-FEA314A0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1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A8F7-1DDB-F540-8752-937417C3788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1B08-0E9B-CE45-B4EE-FEA314A0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6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A8F7-1DDB-F540-8752-937417C3788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1B08-0E9B-CE45-B4EE-FEA314A0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2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A8F7-1DDB-F540-8752-937417C3788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1B08-0E9B-CE45-B4EE-FEA314A0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A8F7-1DDB-F540-8752-937417C3788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1B08-0E9B-CE45-B4EE-FEA314A0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3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A8F7-1DDB-F540-8752-937417C3788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1B08-0E9B-CE45-B4EE-FEA314A0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4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A8F7-1DDB-F540-8752-937417C3788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1B08-0E9B-CE45-B4EE-FEA314A0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2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A8F7-1DDB-F540-8752-937417C3788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1B08-0E9B-CE45-B4EE-FEA314A0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4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A8F7-1DDB-F540-8752-937417C3788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1B08-0E9B-CE45-B4EE-FEA314A0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3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9A8F7-1DDB-F540-8752-937417C37881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A1B08-0E9B-CE45-B4EE-FEA314A0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7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uP1OPCax2oQ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&amp;</a:t>
            </a:r>
          </a:p>
          <a:p>
            <a:r>
              <a:rPr lang="en-US" dirty="0" smtClean="0"/>
              <a:t>Recognizing </a:t>
            </a:r>
            <a:r>
              <a:rPr lang="en-US" dirty="0"/>
              <a:t>Symptoms of Post Traumatic Stress Disorder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84" y="582549"/>
            <a:ext cx="2313432" cy="228295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14375" y="2606675"/>
            <a:ext cx="7772400" cy="1470025"/>
          </a:xfrm>
        </p:spPr>
        <p:txBody>
          <a:bodyPr/>
          <a:lstStyle/>
          <a:p>
            <a:r>
              <a:rPr lang="en-US" dirty="0" smtClean="0"/>
              <a:t>CISM &amp; Peer Support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0303" y="5554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 smtClean="0">
                <a:latin typeface="Gill Sans"/>
                <a:cs typeface="Gill Sans"/>
              </a:rPr>
              <a:t>Definitions:</a:t>
            </a:r>
            <a:endParaRPr lang="en-US" sz="4200" dirty="0"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3843" y="2575570"/>
            <a:ext cx="6760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Traumatic incident or critical incident: </a:t>
            </a:r>
            <a:r>
              <a:rPr lang="en-US" sz="2400" dirty="0" smtClean="0"/>
              <a:t>any event that causes unusually strong emotional reactions that have the potential to interfere with the ability to function normally.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73843" y="4334686"/>
            <a:ext cx="6760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Post Traumatic Stress Disorder: </a:t>
            </a:r>
            <a:r>
              <a:rPr lang="en-US" sz="2400" dirty="0" smtClean="0"/>
              <a:t>an anxiety disorder that occurs in the aftermath of a traumatic event</a:t>
            </a:r>
            <a:endParaRPr lang="en-US" sz="2400" dirty="0"/>
          </a:p>
        </p:txBody>
      </p:sp>
      <p:pic>
        <p:nvPicPr>
          <p:cNvPr id="10" name="Picture 9" descr="911firefigh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70" y="192812"/>
            <a:ext cx="2755905" cy="21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0303" y="5554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Gill Sans"/>
                <a:cs typeface="Gill Sans"/>
              </a:rPr>
              <a:t>Contributing Factors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03" y="2214671"/>
            <a:ext cx="67605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Excessive exposure to horrific </a:t>
            </a:r>
            <a:r>
              <a:rPr lang="en-US" sz="2400" dirty="0" smtClean="0"/>
              <a:t>events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Personal </a:t>
            </a:r>
            <a:r>
              <a:rPr lang="en-US" sz="2400" dirty="0"/>
              <a:t>level of involvement in a traumatic </a:t>
            </a:r>
            <a:r>
              <a:rPr lang="en-US" sz="2400" dirty="0" smtClean="0"/>
              <a:t>event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Sustaining </a:t>
            </a:r>
            <a:r>
              <a:rPr lang="en-US" sz="2400" dirty="0"/>
              <a:t>significant physical </a:t>
            </a:r>
            <a:r>
              <a:rPr lang="en-US" sz="2400" dirty="0" smtClean="0"/>
              <a:t>injury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Strong </a:t>
            </a:r>
            <a:r>
              <a:rPr lang="en-US" sz="2400" dirty="0"/>
              <a:t>feeling of personal responsibility for </a:t>
            </a:r>
            <a:r>
              <a:rPr lang="en-US" sz="2400" dirty="0" smtClean="0"/>
              <a:t>event</a:t>
            </a:r>
            <a:r>
              <a:rPr lang="en-US" sz="2400" dirty="0"/>
              <a:t> </a:t>
            </a:r>
            <a:r>
              <a:rPr lang="en-US" sz="2400" dirty="0" smtClean="0"/>
              <a:t>or intense feelings </a:t>
            </a:r>
            <a:r>
              <a:rPr lang="en-US" sz="2400" dirty="0"/>
              <a:t>of </a:t>
            </a:r>
            <a:r>
              <a:rPr lang="en-US" sz="2400" dirty="0" smtClean="0"/>
              <a:t>guilt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Death of a co-worker or child</a:t>
            </a:r>
            <a:endParaRPr lang="en-US" sz="2400" dirty="0"/>
          </a:p>
        </p:txBody>
      </p:sp>
      <p:pic>
        <p:nvPicPr>
          <p:cNvPr id="7" name="Picture 6" descr="IMG_16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91" y="114579"/>
            <a:ext cx="2567833" cy="25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7811" y="1523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Gill Sans"/>
                <a:cs typeface="Gill Sans"/>
              </a:rPr>
              <a:t>Signs and Symptoms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811" y="1271517"/>
            <a:ext cx="47249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Restlessness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Sleeplessness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Hyper </a:t>
            </a:r>
            <a:r>
              <a:rPr lang="en-US" sz="2400" dirty="0"/>
              <a:t>activity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Inability </a:t>
            </a:r>
            <a:r>
              <a:rPr lang="en-US" sz="2400" dirty="0"/>
              <a:t>to relax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Jumpiness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Difficulty concentrating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Mental replays or dreams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Shutting off emotions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Avoiding triggers – people, places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Angry or irritable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Difficulty sleeping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Difficulty concentrating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Always feeling on guard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Very startled when surprised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3" name="Picture 2" descr="Firefighter-h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05" y="275970"/>
            <a:ext cx="3453021" cy="2300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4875" y="2981325"/>
            <a:ext cx="4429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Feelings </a:t>
            </a:r>
            <a:r>
              <a:rPr lang="en-US" sz="2400" dirty="0">
                <a:solidFill>
                  <a:prstClr val="black"/>
                </a:solidFill>
              </a:rPr>
              <a:t>of shame, despair, or hopelessness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Difficulty controlling one’s emotions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Problems with family or friends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Impulsive or self-destructive behavior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Changed beliefs or changed personality traits</a:t>
            </a:r>
          </a:p>
        </p:txBody>
      </p:sp>
    </p:spTree>
    <p:extLst>
      <p:ext uri="{BB962C8B-B14F-4D97-AF65-F5344CB8AC3E}">
        <p14:creationId xmlns:p14="http://schemas.microsoft.com/office/powerpoint/2010/main" val="1432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81731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8115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0303" y="26387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Gill Sans"/>
                <a:cs typeface="Gill Sans"/>
              </a:rPr>
              <a:t>Consequences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380" y="1753102"/>
            <a:ext cx="67605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Anxiety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Stress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Substance Abuse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Divorce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Depression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Suicide</a:t>
            </a:r>
            <a:endParaRPr lang="en-US" sz="2400" dirty="0"/>
          </a:p>
        </p:txBody>
      </p:sp>
      <p:pic>
        <p:nvPicPr>
          <p:cNvPr id="6" name="Picture 5" descr="Firefighter-h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05" y="275970"/>
            <a:ext cx="3453021" cy="230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0303" y="7103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Gill Sans"/>
                <a:cs typeface="Gill Sans"/>
              </a:rPr>
              <a:t>Binge Drinking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02" y="1225689"/>
            <a:ext cx="67605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Defined as being legally drunk (BAC &gt; 0.08%)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Common in the fire service - 58% of firefighters 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14 times more likely to drive drunk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10% of firefighters drove drunk in the last 30 days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Working with a hang over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Self-destructive behavior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Almost 30% of suicides had alcohol in their system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Viewed as a socially acceptable behavior</a:t>
            </a:r>
            <a:endParaRPr lang="en-US" sz="2400" dirty="0"/>
          </a:p>
        </p:txBody>
      </p:sp>
      <p:pic>
        <p:nvPicPr>
          <p:cNvPr id="6" name="Picture 5" descr="be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34" y="345527"/>
            <a:ext cx="1532393" cy="228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49790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icide graph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3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icide by typ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3500"/>
            <a:ext cx="56388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0303" y="5554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Gill Sans"/>
                <a:cs typeface="Gill Sans"/>
              </a:rPr>
              <a:t>LODD </a:t>
            </a:r>
            <a:r>
              <a:rPr lang="en-US" dirty="0" err="1" smtClean="0">
                <a:latin typeface="Gill Sans"/>
                <a:cs typeface="Gill Sans"/>
              </a:rPr>
              <a:t>vs</a:t>
            </a:r>
            <a:r>
              <a:rPr lang="en-US" dirty="0" smtClean="0">
                <a:latin typeface="Gill Sans"/>
                <a:cs typeface="Gill Sans"/>
              </a:rPr>
              <a:t> Suicide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03" y="1758042"/>
            <a:ext cx="67605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2012 LODD: 83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2012 Firefighter Suicides:  66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2013 LODD: 101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2013 Firefighter Suicides: 63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2014 LODD: 87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2014 Firefighter Suicides: </a:t>
            </a:r>
            <a:r>
              <a:rPr lang="en-US" sz="2400" b="1" dirty="0" smtClean="0">
                <a:solidFill>
                  <a:srgbClr val="FF0000"/>
                </a:solidFill>
              </a:rPr>
              <a:t>89</a:t>
            </a:r>
          </a:p>
        </p:txBody>
      </p:sp>
      <p:pic>
        <p:nvPicPr>
          <p:cNvPr id="6" name="Picture 5" descr="kneeling 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84" y="261554"/>
            <a:ext cx="1583027" cy="26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Why we are here</a:t>
            </a:r>
            <a:r>
              <a:rPr lang="en-US" dirty="0">
                <a:latin typeface="Gill Sans"/>
                <a:cs typeface="Gill Sans"/>
              </a:rPr>
              <a:t/>
            </a:r>
            <a:br>
              <a:rPr lang="en-US" dirty="0">
                <a:latin typeface="Gill Sans"/>
                <a:cs typeface="Gill San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Discuss the ECCFPD CISM &amp; Peer Support Program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Identify available resources</a:t>
            </a:r>
          </a:p>
          <a:p>
            <a:pPr lvl="0">
              <a:spcBef>
                <a:spcPts val="0"/>
              </a:spcBef>
            </a:pP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Answer questions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86" y="11685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Gill Sans"/>
                <a:cs typeface="Gill Sans"/>
              </a:rPr>
              <a:t>Warning Signs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86" y="1298530"/>
            <a:ext cx="56352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Appearing depressed or sad most of the </a:t>
            </a:r>
            <a:r>
              <a:rPr lang="en-US" sz="2400" dirty="0" smtClean="0"/>
              <a:t>time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Talking or writing about death or suicide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Withdrawing </a:t>
            </a:r>
            <a:r>
              <a:rPr lang="en-US" sz="2400" dirty="0"/>
              <a:t>from family and friends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Feeling </a:t>
            </a:r>
            <a:r>
              <a:rPr lang="en-US" sz="2400" dirty="0"/>
              <a:t>hopeless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Feeling </a:t>
            </a:r>
            <a:r>
              <a:rPr lang="en-US" sz="2400" dirty="0"/>
              <a:t>helpless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Feeling </a:t>
            </a:r>
            <a:r>
              <a:rPr lang="en-US" sz="2400" dirty="0"/>
              <a:t>strong anger or rage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Feeling trapped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Experiencing </a:t>
            </a:r>
            <a:r>
              <a:rPr lang="en-US" sz="2400" dirty="0"/>
              <a:t>dramatic mood changes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Abusing </a:t>
            </a:r>
            <a:r>
              <a:rPr lang="en-US" sz="2400" dirty="0"/>
              <a:t>drugs or alcohol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Exhibiting </a:t>
            </a:r>
            <a:r>
              <a:rPr lang="en-US" sz="2400" dirty="0"/>
              <a:t>a change in personality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Acting </a:t>
            </a:r>
            <a:r>
              <a:rPr lang="en-US" sz="2400" dirty="0"/>
              <a:t>impulsively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1216" y="851866"/>
            <a:ext cx="39814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Experiencing a change in sleeping habits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Experiencing </a:t>
            </a:r>
            <a:r>
              <a:rPr lang="en-US" sz="2400" dirty="0"/>
              <a:t>a change in eating </a:t>
            </a:r>
            <a:r>
              <a:rPr lang="en-US" sz="2400" dirty="0" smtClean="0"/>
              <a:t>habits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Losing </a:t>
            </a:r>
            <a:r>
              <a:rPr lang="en-US" sz="2400" dirty="0"/>
              <a:t>interest in most </a:t>
            </a:r>
            <a:r>
              <a:rPr lang="en-US" sz="2400" dirty="0" smtClean="0"/>
              <a:t>activities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Performing poorly at work or in school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Giving </a:t>
            </a:r>
            <a:r>
              <a:rPr lang="en-US" sz="2400" dirty="0"/>
              <a:t>away prized possessions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Writing </a:t>
            </a:r>
            <a:r>
              <a:rPr lang="en-US" sz="2400" dirty="0"/>
              <a:t>a will </a:t>
            </a:r>
            <a:r>
              <a:rPr lang="en-US" sz="2400" dirty="0" smtClean="0"/>
              <a:t>(with </a:t>
            </a:r>
            <a:r>
              <a:rPr lang="en-US" sz="2400" dirty="0"/>
              <a:t>other warning signs)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Feeling </a:t>
            </a:r>
            <a:r>
              <a:rPr lang="en-US" sz="2400" dirty="0"/>
              <a:t>excessive guilt or shame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Acting </a:t>
            </a:r>
            <a:r>
              <a:rPr lang="en-US" sz="2400" dirty="0"/>
              <a:t>recklessly</a:t>
            </a:r>
          </a:p>
        </p:txBody>
      </p:sp>
    </p:spTree>
    <p:extLst>
      <p:ext uri="{BB962C8B-B14F-4D97-AF65-F5344CB8AC3E}">
        <p14:creationId xmlns:p14="http://schemas.microsoft.com/office/powerpoint/2010/main" val="375828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0303" y="5554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Gill Sans"/>
                <a:cs typeface="Gill Sans"/>
              </a:rPr>
              <a:t>Our Responsibility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303" y="1753103"/>
            <a:ext cx="6760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Change our culture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Recognize warning signs and symptoms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Critical Incident Stress Debriefing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Reach out and talk it out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Know available resources</a:t>
            </a:r>
            <a:endParaRPr lang="en-US" sz="2400" dirty="0"/>
          </a:p>
        </p:txBody>
      </p:sp>
      <p:pic>
        <p:nvPicPr>
          <p:cNvPr id="2" name="Picture 1" descr="firefigh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45" y="162319"/>
            <a:ext cx="3908232" cy="22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0303" y="16231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Gill Sans"/>
                <a:cs typeface="Gill Sans"/>
              </a:rPr>
              <a:t>Resources</a:t>
            </a:r>
          </a:p>
          <a:p>
            <a:pPr algn="l"/>
            <a:r>
              <a:rPr lang="en-US" sz="1600" i="1" dirty="0" smtClean="0">
                <a:latin typeface="Gill Sans"/>
                <a:cs typeface="Gill Sans"/>
              </a:rPr>
              <a:t>Refer to Handout</a:t>
            </a:r>
            <a:endParaRPr lang="en-US" sz="1600" i="1" dirty="0"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234" y="1437366"/>
            <a:ext cx="67605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Peer Support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Diffusing's / Debriefings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Employee Assistance Program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National Volunteer Fire </a:t>
            </a:r>
            <a:r>
              <a:rPr lang="en-US" sz="2400" dirty="0" smtClean="0"/>
              <a:t>Council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Firefighter Behavioral Health Alliance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U.S. Department of Health and Human Services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Chaplain </a:t>
            </a:r>
            <a:r>
              <a:rPr lang="en-US" sz="2400" dirty="0" smtClean="0"/>
              <a:t>Programs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National </a:t>
            </a:r>
            <a:r>
              <a:rPr lang="en-US" sz="2400" dirty="0"/>
              <a:t>Programs on </a:t>
            </a:r>
            <a:r>
              <a:rPr lang="en-US" sz="2400" dirty="0" smtClean="0"/>
              <a:t>Suicide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National </a:t>
            </a:r>
            <a:r>
              <a:rPr lang="en-US" sz="2400" dirty="0"/>
              <a:t>Suicide Prevention </a:t>
            </a:r>
            <a:r>
              <a:rPr lang="en-US" sz="2400" dirty="0" smtClean="0"/>
              <a:t>Lifeline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Counseling Service for Fire </a:t>
            </a:r>
            <a:r>
              <a:rPr lang="en-US" sz="2400" dirty="0" smtClean="0"/>
              <a:t>Fighters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American Counseling </a:t>
            </a:r>
            <a:r>
              <a:rPr lang="en-US" sz="2400" dirty="0" smtClean="0"/>
              <a:t>Association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Safe Call Now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National Fallen Firefighters </a:t>
            </a:r>
            <a:r>
              <a:rPr lang="en-US" sz="2400" dirty="0" smtClean="0"/>
              <a:t>Foundation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American Addiction Centers</a:t>
            </a:r>
            <a:endParaRPr lang="en-US" sz="2400" dirty="0" smtClean="0"/>
          </a:p>
        </p:txBody>
      </p:sp>
      <p:pic>
        <p:nvPicPr>
          <p:cNvPr id="6" name="Picture 5" descr="firefigh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45" y="162319"/>
            <a:ext cx="3908232" cy="22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4240923"/>
          </a:xfrm>
        </p:spPr>
        <p:txBody>
          <a:bodyPr>
            <a:normAutofit/>
          </a:bodyPr>
          <a:lstStyle/>
          <a:p>
            <a:r>
              <a:rPr lang="en-US" dirty="0" smtClean="0"/>
              <a:t>Any Questions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What we will cover today</a:t>
            </a:r>
            <a:r>
              <a:rPr lang="en-US" dirty="0">
                <a:latin typeface="Gill Sans"/>
                <a:cs typeface="Gill Sans"/>
              </a:rPr>
              <a:t/>
            </a:r>
            <a:br>
              <a:rPr lang="en-US" dirty="0">
                <a:latin typeface="Gill Sans"/>
                <a:cs typeface="Gill San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304926"/>
            <a:ext cx="8753474" cy="53340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Introduce the ECCFPD Critical </a:t>
            </a:r>
            <a:r>
              <a:rPr lang="en-US" sz="5100" dirty="0"/>
              <a:t>Incident Stress </a:t>
            </a:r>
            <a:r>
              <a:rPr lang="en-US" sz="5100" dirty="0" smtClean="0"/>
              <a:t>Management (CISM</a:t>
            </a:r>
            <a:r>
              <a:rPr lang="en-US" sz="5100" dirty="0"/>
              <a:t>) Program </a:t>
            </a:r>
            <a:endParaRPr lang="en-US" sz="5100" dirty="0" smtClean="0"/>
          </a:p>
          <a:p>
            <a:endParaRPr lang="en-US" sz="2900" dirty="0" smtClean="0"/>
          </a:p>
          <a:p>
            <a:endParaRPr lang="en-US" sz="2900" dirty="0" smtClean="0"/>
          </a:p>
          <a:p>
            <a:r>
              <a:rPr lang="en-US" sz="5100" dirty="0" smtClean="0"/>
              <a:t>Introduce the Peer Support </a:t>
            </a:r>
            <a:r>
              <a:rPr lang="en-US" sz="5100" dirty="0" smtClean="0"/>
              <a:t>Team, SOP, Supporting Docs</a:t>
            </a:r>
            <a:endParaRPr lang="en-US" sz="5100" dirty="0" smtClean="0"/>
          </a:p>
          <a:p>
            <a:endParaRPr lang="en-US" sz="2900" dirty="0" smtClean="0"/>
          </a:p>
          <a:p>
            <a:endParaRPr lang="en-US" sz="2900" dirty="0"/>
          </a:p>
          <a:p>
            <a:r>
              <a:rPr lang="en-US" sz="5100" dirty="0" smtClean="0"/>
              <a:t>Discuss the CISM </a:t>
            </a:r>
            <a:r>
              <a:rPr lang="en-US" sz="5100" dirty="0"/>
              <a:t>Peer </a:t>
            </a:r>
            <a:r>
              <a:rPr lang="en-US" sz="5100" dirty="0" smtClean="0"/>
              <a:t>Support Statement </a:t>
            </a:r>
            <a:r>
              <a:rPr lang="en-US" sz="5100" dirty="0"/>
              <a:t>of </a:t>
            </a:r>
            <a:r>
              <a:rPr lang="en-US" sz="5100" dirty="0" smtClean="0"/>
              <a:t>Understanding</a:t>
            </a:r>
          </a:p>
          <a:p>
            <a:endParaRPr lang="en-US" sz="2900" dirty="0" smtClean="0"/>
          </a:p>
          <a:p>
            <a:endParaRPr lang="en-US" sz="2900" dirty="0" smtClean="0"/>
          </a:p>
          <a:p>
            <a:r>
              <a:rPr lang="en-US" sz="5100" dirty="0" smtClean="0"/>
              <a:t>Introduce the Death &amp; Dying Checklist for the community</a:t>
            </a:r>
          </a:p>
          <a:p>
            <a:endParaRPr lang="en-US" sz="2900" dirty="0" smtClean="0"/>
          </a:p>
          <a:p>
            <a:endParaRPr lang="en-US" sz="2900" dirty="0" smtClean="0"/>
          </a:p>
          <a:p>
            <a:r>
              <a:rPr lang="en-US" sz="5100" dirty="0" smtClean="0"/>
              <a:t>Introduce the CISM Team Brochure</a:t>
            </a:r>
          </a:p>
          <a:p>
            <a:pPr marL="0" indent="0">
              <a:buNone/>
            </a:pPr>
            <a:endParaRPr lang="en-US" sz="5100" dirty="0" smtClean="0"/>
          </a:p>
          <a:p>
            <a:r>
              <a:rPr lang="en-US" sz="5100" dirty="0" smtClean="0"/>
              <a:t>Educate about Firefighter </a:t>
            </a:r>
            <a:r>
              <a:rPr lang="en-US" sz="5100" dirty="0"/>
              <a:t>Suicide Prevention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/>
            </a:r>
            <a:br>
              <a:rPr lang="en-US" dirty="0" smtClean="0">
                <a:latin typeface="Gill Sans"/>
                <a:cs typeface="Gill Sans"/>
              </a:rPr>
            </a:br>
            <a:r>
              <a:rPr lang="en-US" dirty="0" smtClean="0">
                <a:latin typeface="Gill Sans"/>
                <a:cs typeface="Gill Sans"/>
              </a:rPr>
              <a:t>What is CISM &amp; Peer Support</a:t>
            </a:r>
            <a:r>
              <a:rPr lang="en-US" dirty="0">
                <a:latin typeface="Gill Sans"/>
                <a:cs typeface="Gill Sans"/>
              </a:rPr>
              <a:t/>
            </a:r>
            <a:br>
              <a:rPr lang="en-US" dirty="0">
                <a:latin typeface="Gill Sans"/>
                <a:cs typeface="Gill San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SOP 13-1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"/>
                <a:cs typeface="Gill Sans"/>
              </a:rPr>
              <a:t>Resources</a:t>
            </a:r>
            <a:r>
              <a:rPr lang="en-US" dirty="0">
                <a:latin typeface="Gill Sans"/>
                <a:cs typeface="Gill Sans"/>
              </a:rPr>
              <a:t/>
            </a:r>
            <a:br>
              <a:rPr lang="en-US" dirty="0">
                <a:latin typeface="Gill Sans"/>
                <a:cs typeface="Gill San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Peer Support Team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Peer </a:t>
            </a:r>
            <a:r>
              <a:rPr lang="en-US" sz="2000" dirty="0">
                <a:solidFill>
                  <a:prstClr val="black"/>
                </a:solidFill>
              </a:rPr>
              <a:t>Support Statement of Understanding</a:t>
            </a:r>
          </a:p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Death </a:t>
            </a:r>
            <a:r>
              <a:rPr lang="en-US" sz="2400" dirty="0">
                <a:solidFill>
                  <a:prstClr val="black"/>
                </a:solidFill>
              </a:rPr>
              <a:t>&amp; Dying Checklist for the community</a:t>
            </a:r>
          </a:p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pPr lvl="0"/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CISM </a:t>
            </a:r>
            <a:r>
              <a:rPr lang="en-US" sz="2400" dirty="0">
                <a:solidFill>
                  <a:prstClr val="black"/>
                </a:solidFill>
              </a:rPr>
              <a:t>Team </a:t>
            </a:r>
            <a:r>
              <a:rPr lang="en-US" sz="2400" dirty="0" smtClean="0">
                <a:solidFill>
                  <a:prstClr val="black"/>
                </a:solidFill>
              </a:rPr>
              <a:t>Brochure</a:t>
            </a:r>
          </a:p>
          <a:p>
            <a:pPr marL="0" lvl="0" indent="0"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MHN- Your Employee Assistance </a:t>
            </a:r>
            <a:r>
              <a:rPr lang="en-US" sz="2400" dirty="0" smtClean="0">
                <a:solidFill>
                  <a:prstClr val="black"/>
                </a:solidFill>
              </a:rPr>
              <a:t>Program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Brochure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7541"/>
            <a:ext cx="7772400" cy="1470025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Gill Sans"/>
                <a:cs typeface="Gill Sans"/>
              </a:rPr>
              <a:t>Firefighter Suicide Prevention</a:t>
            </a:r>
            <a:br>
              <a:rPr lang="en-US" sz="4200" dirty="0" smtClean="0">
                <a:latin typeface="Gill Sans"/>
                <a:cs typeface="Gill Sans"/>
              </a:rPr>
            </a:br>
            <a:r>
              <a:rPr lang="en-US" sz="2400" dirty="0" smtClean="0">
                <a:latin typeface="Gill Sans"/>
                <a:cs typeface="Gill Sans"/>
              </a:rPr>
              <a:t/>
            </a:r>
            <a:br>
              <a:rPr lang="en-US" sz="2400" dirty="0" smtClean="0">
                <a:latin typeface="Gill Sans"/>
                <a:cs typeface="Gill Sans"/>
              </a:rPr>
            </a:br>
            <a:r>
              <a:rPr lang="en-US" sz="2400" dirty="0" smtClean="0">
                <a:latin typeface="Gill Sans"/>
                <a:cs typeface="Gill Sans"/>
              </a:rPr>
              <a:t>Recognizing Symptoms of Post Traumatic Stress Disorder </a:t>
            </a:r>
            <a:endParaRPr lang="en-US" sz="24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75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ea typeface="Times New Roman"/>
              </a:rPr>
              <a:t>You Tube Video</a:t>
            </a:r>
            <a:r>
              <a:rPr lang="en-US" dirty="0">
                <a:latin typeface="Times New Roman"/>
                <a:ea typeface="Times New Roman"/>
              </a:rPr>
              <a:t> 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http://youtu.be/uP1OPCax2oQ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neeling 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84" y="261554"/>
            <a:ext cx="1583027" cy="265065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40303" y="5554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Gill Sans"/>
                <a:cs typeface="Gill Sans"/>
              </a:rPr>
              <a:t>Our Dirty Little Secret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847" y="1768868"/>
            <a:ext cx="67605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Everyone in the Fire Service will be exposed to a traumatic event sometime in their career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Negative stigma attached to PTSD and mental illness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Employees of Contra Costa Fire Districts have been exposed to the death of a co-worker at least 17 times in the past 10 year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Our responsibility to be vigilant and recognize signs and symptoms of PTSD in each other</a:t>
            </a:r>
          </a:p>
        </p:txBody>
      </p:sp>
    </p:spTree>
    <p:extLst>
      <p:ext uri="{BB962C8B-B14F-4D97-AF65-F5344CB8AC3E}">
        <p14:creationId xmlns:p14="http://schemas.microsoft.com/office/powerpoint/2010/main" val="36978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7296"/>
            <a:ext cx="9144001" cy="690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7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5884</TotalTime>
  <Words>613</Words>
  <Application>Microsoft Office PowerPoint</Application>
  <PresentationFormat>On-screen Show (4:3)</PresentationFormat>
  <Paragraphs>171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CISM &amp; Peer Support Team</vt:lpstr>
      <vt:lpstr>Why we are here </vt:lpstr>
      <vt:lpstr>What we will cover today </vt:lpstr>
      <vt:lpstr> What is CISM &amp; Peer Support </vt:lpstr>
      <vt:lpstr>Resources </vt:lpstr>
      <vt:lpstr>Firefighter Suicide Prevention  Recognizing Symptoms of Post Traumatic Stress Disorder </vt:lpstr>
      <vt:lpstr>You Tube Video 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  &amp;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Recognizing Symptoms of Post Traumatic Stress Disorder</dc:title>
  <dc:creator>Christopher Bloch</dc:creator>
  <cp:lastModifiedBy>Brian Helmick</cp:lastModifiedBy>
  <cp:revision>63</cp:revision>
  <dcterms:created xsi:type="dcterms:W3CDTF">2014-10-23T00:16:37Z</dcterms:created>
  <dcterms:modified xsi:type="dcterms:W3CDTF">2015-02-03T20:55:06Z</dcterms:modified>
</cp:coreProperties>
</file>